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254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071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89100"/>
            <a:ext cx="10464800" cy="34671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1816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在此键入引文。”"/>
          <p:cNvSpPr txBox="1">
            <a:spLocks noGrp="1"/>
          </p:cNvSpPr>
          <p:nvPr>
            <p:ph type="body" sz="quarter" idx="21"/>
          </p:nvPr>
        </p:nvSpPr>
        <p:spPr>
          <a:xfrm>
            <a:off x="1270000" y="4267200"/>
            <a:ext cx="104648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4" name="–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1270000" y="6362700"/>
            <a:ext cx="104648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r>
              <a:t>–Johnny Appleseed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21"/>
          </p:nvPr>
        </p:nvSpPr>
        <p:spPr>
          <a:xfrm>
            <a:off x="-355600" y="0"/>
            <a:ext cx="14782326" cy="10375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21"/>
          </p:nvPr>
        </p:nvSpPr>
        <p:spPr>
          <a:xfrm>
            <a:off x="1574800" y="114300"/>
            <a:ext cx="9855200" cy="650260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680200"/>
            <a:ext cx="10464800" cy="12700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78359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270000" y="3289300"/>
            <a:ext cx="10464800" cy="31750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21"/>
          </p:nvPr>
        </p:nvSpPr>
        <p:spPr>
          <a:xfrm>
            <a:off x="3759200" y="825500"/>
            <a:ext cx="11548692" cy="762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965200" y="1397000"/>
            <a:ext cx="5600700" cy="4038600"/>
          </a:xfrm>
          <a:prstGeom prst="rect">
            <a:avLst/>
          </a:prstGeom>
        </p:spPr>
        <p:txBody>
          <a:bodyPr anchor="b"/>
          <a:lstStyle>
            <a:lvl1pPr algn="ctr">
              <a:defRPr sz="6800"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65200" y="5448300"/>
            <a:ext cx="5600700" cy="293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2819400"/>
            <a:ext cx="10464800" cy="5842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21"/>
          </p:nvPr>
        </p:nvSpPr>
        <p:spPr>
          <a:xfrm>
            <a:off x="5283200" y="2819400"/>
            <a:ext cx="8565280" cy="5651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270000" y="2819400"/>
            <a:ext cx="5016500" cy="5651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2800"/>
              </a:spcBef>
              <a:buBlip>
                <a:blip r:embed="rId2"/>
              </a:buBlip>
              <a:defRPr sz="3000"/>
            </a:lvl1pPr>
            <a:lvl2pPr marL="736600" indent="-368300">
              <a:spcBef>
                <a:spcPts val="2800"/>
              </a:spcBef>
              <a:buBlip>
                <a:blip r:embed="rId2"/>
              </a:buBlip>
              <a:defRPr sz="3000"/>
            </a:lvl2pPr>
            <a:lvl3pPr marL="1104900" indent="-368300">
              <a:spcBef>
                <a:spcPts val="2800"/>
              </a:spcBef>
              <a:buBlip>
                <a:blip r:embed="rId2"/>
              </a:buBlip>
              <a:defRPr sz="3000"/>
            </a:lvl3pPr>
            <a:lvl4pPr marL="1473200" indent="-368300">
              <a:spcBef>
                <a:spcPts val="2800"/>
              </a:spcBef>
              <a:buBlip>
                <a:blip r:embed="rId2"/>
              </a:buBlip>
              <a:defRPr sz="3000"/>
            </a:lvl4pPr>
            <a:lvl5pPr marL="1841500" indent="-3683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21"/>
          </p:nvPr>
        </p:nvSpPr>
        <p:spPr>
          <a:xfrm>
            <a:off x="7391400" y="762000"/>
            <a:ext cx="4660900" cy="307533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half" idx="22"/>
          </p:nvPr>
        </p:nvSpPr>
        <p:spPr>
          <a:xfrm>
            <a:off x="6901631" y="3197028"/>
            <a:ext cx="5380144" cy="8115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23"/>
          </p:nvPr>
        </p:nvSpPr>
        <p:spPr>
          <a:xfrm>
            <a:off x="-2291141" y="-26019"/>
            <a:ext cx="12309676" cy="923376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1168400"/>
            <a:ext cx="10464800" cy="74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270000" y="635000"/>
            <a:ext cx="10464800" cy="210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37299" y="9296399"/>
            <a:ext cx="323479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1pPr>
      <a:lvl2pPr marL="9398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2pPr>
      <a:lvl3pPr marL="14097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3pPr>
      <a:lvl4pPr marL="18796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4pPr>
      <a:lvl5pPr marL="23495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5pPr>
      <a:lvl6pPr marL="28194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6pPr>
      <a:lvl7pPr marL="32893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7pPr>
      <a:lvl8pPr marL="37592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8pPr>
      <a:lvl9pPr marL="42291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科学通史第13讲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5000"/>
            </a:pPr>
            <a:r>
              <a:t>科学通史第13讲</a:t>
            </a:r>
          </a:p>
          <a:p>
            <a:pPr algn="l"/>
            <a:endParaRPr/>
          </a:p>
          <a:p>
            <a:r>
              <a:t>生命世界图景的变迁</a:t>
            </a:r>
          </a:p>
        </p:txBody>
      </p:sp>
      <p:sp>
        <p:nvSpPr>
          <p:cNvPr id="120" name="吴国盛…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951966"/>
            <a:ext cx="10464800" cy="2104641"/>
          </a:xfrm>
          <a:prstGeom prst="rect">
            <a:avLst/>
          </a:prstGeom>
        </p:spPr>
        <p:txBody>
          <a:bodyPr/>
          <a:lstStyle/>
          <a:p>
            <a:r>
              <a:t>吴国盛</a:t>
            </a:r>
          </a:p>
          <a:p>
            <a:r>
              <a:t>清华大学科学史系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血液循环的发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血液循环的发现</a:t>
            </a:r>
          </a:p>
        </p:txBody>
      </p:sp>
      <p:sp>
        <p:nvSpPr>
          <p:cNvPr id="145" name="盖仑的血液理论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9221" indent="-37922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00">
                <a:solidFill>
                  <a:srgbClr val="000000"/>
                </a:solidFill>
              </a:defRPr>
            </a:pPr>
            <a:r>
              <a:t>盖仑的血液理论</a:t>
            </a:r>
          </a:p>
          <a:p>
            <a:pPr marL="849121" lvl="1" indent="-37922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00">
                <a:solidFill>
                  <a:srgbClr val="000000"/>
                </a:solidFill>
              </a:defRPr>
            </a:pPr>
            <a:r>
              <a:t>静脉潮汐理论：肝脏－右心室</a:t>
            </a:r>
          </a:p>
          <a:p>
            <a:pPr marL="849121" lvl="1" indent="-37922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00">
                <a:solidFill>
                  <a:srgbClr val="000000"/>
                </a:solidFill>
              </a:defRPr>
            </a:pPr>
            <a:r>
              <a:t>人体单向吸收理论：左心室－肺部－动脉系统</a:t>
            </a:r>
          </a:p>
          <a:p>
            <a:pPr marL="849121" lvl="1" indent="-37922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00">
                <a:solidFill>
                  <a:srgbClr val="000000"/>
                </a:solidFill>
              </a:defRPr>
            </a:pPr>
            <a:r>
              <a:t>左右心室通过隔膜相联系</a:t>
            </a:r>
          </a:p>
          <a:p>
            <a:pPr marL="379221" indent="-37922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00">
                <a:solidFill>
                  <a:srgbClr val="000000"/>
                </a:solidFill>
              </a:defRPr>
            </a:pPr>
            <a:r>
              <a:t>食物在肝脏转化为血液，血液携带“自然精气”消失于全身</a:t>
            </a:r>
          </a:p>
          <a:p>
            <a:pPr marL="379221" indent="-37922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00">
                <a:solidFill>
                  <a:srgbClr val="000000"/>
                </a:solidFill>
              </a:defRPr>
            </a:pPr>
            <a:r>
              <a:t>维萨留斯否定了左右心室隔膜的存在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血液循环的发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血液循环的发现</a:t>
            </a:r>
          </a:p>
        </p:txBody>
      </p:sp>
      <p:sp>
        <p:nvSpPr>
          <p:cNvPr id="148" name="西班牙人塞尔维特（1511－1553），维萨留斯的同学，发现肺循环：血液由右心室经肺动脉进入肺静脉再流入左心室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9221" indent="-37922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66">
                <a:solidFill>
                  <a:srgbClr val="000000"/>
                </a:solidFill>
              </a:defRPr>
            </a:pPr>
            <a:r>
              <a:t>西班牙人塞尔维特（1511－1553），维萨留斯的同学，发现肺循环：血液由右心室经肺动脉进入肺静脉再流入左心室</a:t>
            </a:r>
            <a:endParaRPr sz="1500"/>
          </a:p>
          <a:p>
            <a:pPr marL="379221" indent="-37922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66">
                <a:solidFill>
                  <a:srgbClr val="000000"/>
                </a:solidFill>
              </a:defRPr>
            </a:pPr>
            <a:r>
              <a:t>塞尔维特以此小循环宣扬唯一神教，批评三位一体，触犯了新教和天主教的当权派。加尔文将之烤死。</a:t>
            </a:r>
            <a:endParaRPr sz="1500"/>
          </a:p>
          <a:p>
            <a:pPr marL="379221" indent="-37922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66">
                <a:solidFill>
                  <a:srgbClr val="000000"/>
                </a:solidFill>
              </a:defRPr>
            </a:pPr>
            <a:r>
              <a:t>帕多瓦大学的法布里修斯（1537－1619）发现静脉内壁的小瓣膜，永远向着心脏的方向打开，表明静脉潮汐理论是错误的。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17-6.jpg" descr="17-6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650" y="502381"/>
            <a:ext cx="5695484" cy="8440577"/>
          </a:xfrm>
          <a:prstGeom prst="rect">
            <a:avLst/>
          </a:prstGeom>
        </p:spPr>
      </p:pic>
      <p:sp>
        <p:nvSpPr>
          <p:cNvPr id="151" name="哈维…"/>
          <p:cNvSpPr txBox="1">
            <a:spLocks noGrp="1"/>
          </p:cNvSpPr>
          <p:nvPr>
            <p:ph type="title"/>
          </p:nvPr>
        </p:nvSpPr>
        <p:spPr>
          <a:xfrm>
            <a:off x="965200" y="1397000"/>
            <a:ext cx="5600700" cy="2794050"/>
          </a:xfrm>
          <a:prstGeom prst="rect">
            <a:avLst/>
          </a:prstGeom>
        </p:spPr>
        <p:txBody>
          <a:bodyPr/>
          <a:lstStyle/>
          <a:p>
            <a:r>
              <a:t>哈维</a:t>
            </a:r>
            <a:endParaRPr sz="5500"/>
          </a:p>
          <a:p>
            <a:pPr>
              <a:defRPr sz="3900"/>
            </a:pPr>
            <a:r>
              <a:t>William Harvey</a:t>
            </a:r>
          </a:p>
          <a:p>
            <a:pPr defTabSz="457200">
              <a:lnSpc>
                <a:spcPts val="7700"/>
              </a:lnSpc>
              <a:defRPr sz="3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1578</a:t>
            </a:r>
            <a:r>
              <a:rPr>
                <a:latin typeface="SimHei"/>
                <a:ea typeface="SimHei"/>
                <a:cs typeface="SimHei"/>
                <a:sym typeface="SimHei"/>
              </a:rPr>
              <a:t>－</a:t>
            </a:r>
            <a:r>
              <a:t>1657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52" name="英国富农之子…"/>
          <p:cNvSpPr txBox="1">
            <a:spLocks noGrp="1"/>
          </p:cNvSpPr>
          <p:nvPr>
            <p:ph type="body" sz="quarter" idx="1"/>
          </p:nvPr>
        </p:nvSpPr>
        <p:spPr>
          <a:xfrm>
            <a:off x="965200" y="4485183"/>
            <a:ext cx="5600700" cy="3896817"/>
          </a:xfrm>
          <a:prstGeom prst="rect">
            <a:avLst/>
          </a:prstGeom>
        </p:spPr>
        <p:txBody>
          <a:bodyPr/>
          <a:lstStyle/>
          <a:p>
            <a:pPr defTabSz="537463">
              <a:defRPr sz="3312"/>
            </a:pPr>
            <a:r>
              <a:t>英国富农之子</a:t>
            </a:r>
          </a:p>
          <a:p>
            <a:pPr defTabSz="537463">
              <a:defRPr sz="3312"/>
            </a:pPr>
            <a:r>
              <a:t>1602年获帕多瓦大学医学博士</a:t>
            </a:r>
          </a:p>
          <a:p>
            <a:pPr defTabSz="537463">
              <a:defRPr sz="3312"/>
            </a:pPr>
            <a:r>
              <a:t>法布里修斯的学生</a:t>
            </a:r>
          </a:p>
          <a:p>
            <a:pPr defTabSz="537463">
              <a:defRPr sz="3312"/>
            </a:pPr>
            <a:r>
              <a:t>培根的私人医生</a:t>
            </a:r>
            <a:endParaRPr sz="1104"/>
          </a:p>
          <a:p>
            <a:pPr defTabSz="537463">
              <a:defRPr sz="3312"/>
            </a:pPr>
            <a:r>
              <a:t>1615年入皇家医学院教书</a:t>
            </a:r>
            <a:endParaRPr sz="1104"/>
          </a:p>
          <a:p>
            <a:pPr defTabSz="537463">
              <a:defRPr sz="3312"/>
            </a:pPr>
            <a:r>
              <a:t>1616年公布血液循环理论</a:t>
            </a:r>
            <a:endParaRPr sz="1104"/>
          </a:p>
          <a:p>
            <a:pPr defTabSz="537463">
              <a:defRPr sz="3312"/>
            </a:pPr>
            <a:r>
              <a:t>“我信奉解剖，而不是书本”</a:t>
            </a:r>
            <a:endParaRPr sz="1104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盖仑观点的问题：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2963" indent="-402963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58">
                <a:solidFill>
                  <a:srgbClr val="000000"/>
                </a:solidFill>
              </a:defRPr>
            </a:pPr>
            <a:r>
              <a:t>盖仑观点的问题：</a:t>
            </a:r>
            <a:endParaRPr sz="1128"/>
          </a:p>
          <a:p>
            <a:pPr marL="782668" lvl="1" indent="-340962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57">
                <a:solidFill>
                  <a:srgbClr val="000000"/>
                </a:solidFill>
              </a:defRPr>
            </a:pPr>
            <a:r>
              <a:t>第一，静脉双向潮汐运动；</a:t>
            </a:r>
            <a:endParaRPr sz="1128"/>
          </a:p>
          <a:p>
            <a:pPr marL="782668" lvl="1" indent="-340962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57">
                <a:solidFill>
                  <a:srgbClr val="000000"/>
                </a:solidFill>
              </a:defRPr>
            </a:pPr>
            <a:r>
              <a:t>第二，动脉的单向吸收；</a:t>
            </a:r>
            <a:endParaRPr sz="1128"/>
          </a:p>
          <a:p>
            <a:pPr marL="782668" lvl="1" indent="-340962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57">
                <a:solidFill>
                  <a:srgbClr val="000000"/>
                </a:solidFill>
              </a:defRPr>
            </a:pPr>
            <a:r>
              <a:t>第三，静脉通过左右心室之间的小孔输入到动脉。</a:t>
            </a:r>
            <a:endParaRPr sz="1128"/>
          </a:p>
          <a:p>
            <a:pPr marL="402963" indent="-402963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58">
                <a:solidFill>
                  <a:srgbClr val="000000"/>
                </a:solidFill>
              </a:defRPr>
            </a:pPr>
            <a:r>
              <a:t>哈维的实验：</a:t>
            </a:r>
            <a:endParaRPr sz="1128"/>
          </a:p>
          <a:p>
            <a:pPr marL="782668" lvl="1" indent="-340962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57">
                <a:solidFill>
                  <a:srgbClr val="000000"/>
                </a:solidFill>
              </a:defRPr>
            </a:pPr>
            <a:r>
              <a:t>体内血液的单向流动实验</a:t>
            </a:r>
            <a:endParaRPr sz="1128"/>
          </a:p>
          <a:p>
            <a:pPr marL="782668" lvl="1" indent="-340962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57">
                <a:solidFill>
                  <a:srgbClr val="000000"/>
                </a:solidFill>
              </a:defRPr>
            </a:pPr>
            <a:r>
              <a:t>动脉血液不可能吸收实验：每小时的血量相当于人体体重的三倍</a:t>
            </a:r>
            <a:endParaRPr sz="1128"/>
          </a:p>
          <a:p>
            <a:pPr marL="402963" indent="-402963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58">
                <a:solidFill>
                  <a:srgbClr val="000000"/>
                </a:solidFill>
              </a:defRPr>
            </a:pPr>
            <a:r>
              <a:t>1628年出版《心血运动论》</a:t>
            </a:r>
            <a:endParaRPr sz="1128"/>
          </a:p>
          <a:p>
            <a:pPr marL="402963" indent="-402963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58">
                <a:solidFill>
                  <a:srgbClr val="000000"/>
                </a:solidFill>
              </a:defRPr>
            </a:pPr>
            <a:r>
              <a:t>血液循环：</a:t>
            </a:r>
            <a:endParaRPr sz="1128"/>
          </a:p>
          <a:p>
            <a:pPr marL="782668" lvl="1" indent="-340962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57">
                <a:solidFill>
                  <a:srgbClr val="000000"/>
                </a:solidFill>
              </a:defRPr>
            </a:pPr>
            <a:r>
              <a:t>体循环：左心室－主动脉－身体各处的毛细管网－上下腔静脉－右心房 </a:t>
            </a:r>
            <a:endParaRPr sz="1128"/>
          </a:p>
          <a:p>
            <a:pPr marL="782668" lvl="1" indent="-340962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57">
                <a:solidFill>
                  <a:srgbClr val="000000"/>
                </a:solidFill>
              </a:defRPr>
            </a:pPr>
            <a:r>
              <a:t>肺循环：右心室－肺动脉－肺中的毛细管网－肺静脉－左心房</a:t>
            </a:r>
            <a:r>
              <a:rPr sz="2256"/>
              <a:t> 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32fa828ba61ea8d3a33a44c43c2e9448241f5884.jpeg" descr="32fa828ba61ea8d3a33a44c43c2e9448241f5884.jpeg"/>
          <p:cNvPicPr>
            <a:picLocks noGrp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2101582"/>
            <a:ext cx="13004800" cy="55504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显微生物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显微生物学</a:t>
            </a:r>
          </a:p>
        </p:txBody>
      </p:sp>
      <p:sp>
        <p:nvSpPr>
          <p:cNvPr id="159" name="约1590年，詹森（Zachrias Janssen, 1585-1632）发明复式显微镜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约1590年，詹森（Zachrias Janssen, 1585-1632）发明复式显微镜</a:t>
            </a:r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1610年伽利略（1564-1642）重新发明复式显微镜，发现了昆虫的复眼</a:t>
            </a:r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列文虎克（1632-1723）制造单式显微镜</a:t>
            </a:r>
          </a:p>
          <a:p>
            <a:pPr marL="898584" lvl="1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1680年入选皇家学会</a:t>
            </a:r>
          </a:p>
          <a:p>
            <a:pPr marL="898584" lvl="1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一生留下了4百多台显微镜和放大镜，放大倍率达到200倍</a:t>
            </a:r>
          </a:p>
          <a:p>
            <a:pPr marL="898584" lvl="1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发现了红血球、毛细血管、精子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552"/>
            <a:ext cx="13004800" cy="6406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图像" descr="图像"/>
          <p:cNvPicPr>
            <a:picLocks noGrp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219200"/>
            <a:ext cx="13004800" cy="73152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8915" y="334270"/>
            <a:ext cx="6405565" cy="9499910"/>
          </a:xfrm>
          <a:prstGeom prst="rect">
            <a:avLst/>
          </a:prstGeom>
        </p:spPr>
      </p:pic>
      <p:sp>
        <p:nvSpPr>
          <p:cNvPr id="166" name="胡克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胡克</a:t>
            </a:r>
          </a:p>
          <a:p>
            <a:r>
              <a:t>1635-1702</a:t>
            </a:r>
          </a:p>
        </p:txBody>
      </p:sp>
      <p:sp>
        <p:nvSpPr>
          <p:cNvPr id="167" name="《显微图》（1665）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《显微图》（1665）</a:t>
            </a:r>
          </a:p>
          <a:p>
            <a:r>
              <a:t>Micrographia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44800" y="0"/>
            <a:ext cx="73152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本讲要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本讲要目</a:t>
            </a:r>
          </a:p>
        </p:txBody>
      </p:sp>
      <p:sp>
        <p:nvSpPr>
          <p:cNvPr id="123" name="实验生理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242" indent="-346242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4800">
                <a:solidFill>
                  <a:srgbClr val="000000"/>
                </a:solidFill>
              </a:defRPr>
            </a:pPr>
            <a:r>
              <a:t>实验生理学</a:t>
            </a:r>
          </a:p>
          <a:p>
            <a:pPr marL="346242" indent="-346242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4800">
                <a:solidFill>
                  <a:srgbClr val="000000"/>
                </a:solidFill>
              </a:defRPr>
            </a:pPr>
            <a:r>
              <a:t>遗传学与分子生物学</a:t>
            </a:r>
          </a:p>
          <a:p>
            <a:pPr marL="346242" indent="-346242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4800">
                <a:solidFill>
                  <a:srgbClr val="000000"/>
                </a:solidFill>
              </a:defRPr>
            </a:pPr>
            <a:r>
              <a:t>自然志与生态学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细胞学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细胞学说</a:t>
            </a:r>
          </a:p>
        </p:txBody>
      </p:sp>
      <p:sp>
        <p:nvSpPr>
          <p:cNvPr id="172" name="1665年，胡克发现与命名细胞（cell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166">
                <a:solidFill>
                  <a:srgbClr val="000000"/>
                </a:solidFill>
              </a:defRPr>
            </a:pPr>
            <a:r>
              <a:t>1665年，胡克发现与命名细胞（cell）</a:t>
            </a:r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166">
                <a:solidFill>
                  <a:srgbClr val="000000"/>
                </a:solidFill>
              </a:defRPr>
            </a:pPr>
            <a:r>
              <a:t>细胞学说：生命的基本单元思想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细胞学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细胞学说</a:t>
            </a:r>
          </a:p>
        </p:txBody>
      </p:sp>
      <p:sp>
        <p:nvSpPr>
          <p:cNvPr id="175" name="1831年，英国植物学家布朗发现细胞核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marL="394390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000000"/>
                </a:solidFill>
              </a:defRPr>
            </a:pPr>
            <a:r>
              <a:t>1831年，英国植物学家布朗发现细胞核</a:t>
            </a:r>
            <a:endParaRPr sz="1104"/>
          </a:p>
          <a:p>
            <a:pPr marL="394390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000000"/>
                </a:solidFill>
              </a:defRPr>
            </a:pPr>
            <a:r>
              <a:t>德国植物学家施莱登由法律改学植物学，认为植物学应该研究植物的结构而不是博物学研究</a:t>
            </a:r>
          </a:p>
          <a:p>
            <a:pPr marL="394390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000000"/>
                </a:solidFill>
              </a:defRPr>
            </a:pPr>
            <a:r>
              <a:t>1838年，发表“植物发生论”，认为细胞核是植物中普遍存在的基本构造</a:t>
            </a:r>
            <a:endParaRPr sz="1104"/>
          </a:p>
          <a:p>
            <a:pPr marL="394390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000000"/>
                </a:solidFill>
              </a:defRPr>
            </a:pPr>
            <a:r>
              <a:t>1839年，德国动物学家施旺发表“动植物结构和生长的相似性的显微研究”，认为一切动物组织均由细胞组成。</a:t>
            </a:r>
          </a:p>
          <a:p>
            <a:pPr marL="826698" lvl="1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000000"/>
                </a:solidFill>
              </a:defRPr>
            </a:pPr>
            <a:r>
              <a:t>“我们已经推倒了分隔动植物界的巨大屏障，发现了基本结构的统一性。”细胞膜、细胞质、细胞核</a:t>
            </a:r>
            <a:endParaRPr sz="1104"/>
          </a:p>
          <a:p>
            <a:pPr marL="826698" lvl="1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000000"/>
                </a:solidFill>
              </a:defRPr>
            </a:pPr>
            <a:r>
              <a:t>组织的发育在于细胞的增殖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细胞学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细胞学说</a:t>
            </a:r>
          </a:p>
        </p:txBody>
      </p:sp>
      <p:sp>
        <p:nvSpPr>
          <p:cNvPr id="178" name="德国生物学家微耳和（1821－1902）发现，疾病组织的细胞是由健康组织的细胞演变而来，于是建立细胞病理学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242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00">
                <a:solidFill>
                  <a:srgbClr val="000000"/>
                </a:solidFill>
              </a:defRPr>
            </a:pPr>
            <a:r>
              <a:t>德国生物学家微耳和（1821－1902）发现，疾病组织的细胞是由健康组织的细胞演变而来，于是建立细胞病理学。</a:t>
            </a:r>
            <a:endParaRPr sz="1700"/>
          </a:p>
          <a:p>
            <a:pPr marL="346242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00">
                <a:solidFill>
                  <a:srgbClr val="000000"/>
                </a:solidFill>
              </a:defRPr>
            </a:pPr>
            <a:r>
              <a:t>发现一切细胞均由细胞自身分裂而来。“一切细胞来自细胞”，意味着“一切生命来自生命”。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从机械生理学到化学生理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6768"/>
            </a:lvl1pPr>
          </a:lstStyle>
          <a:p>
            <a:r>
              <a:t>从机械生理学到化学生理学</a:t>
            </a:r>
          </a:p>
        </p:txBody>
      </p:sp>
      <p:sp>
        <p:nvSpPr>
          <p:cNvPr id="181" name="笛卡尔（1596-1650）：机械哲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02963" indent="-402963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40">
                <a:solidFill>
                  <a:srgbClr val="000000"/>
                </a:solidFill>
              </a:defRPr>
            </a:pPr>
            <a:r>
              <a:t>笛卡尔（1596-1650）：机械哲学</a:t>
            </a:r>
          </a:p>
          <a:p>
            <a:pPr marL="402963" indent="-402963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40">
                <a:solidFill>
                  <a:srgbClr val="000000"/>
                </a:solidFill>
              </a:defRPr>
            </a:pPr>
            <a:r>
              <a:t>博雷利（1608-1674）：机械生理学，《动物的活动》（1676）</a:t>
            </a:r>
          </a:p>
          <a:p>
            <a:pPr marL="844669" lvl="1" indent="-402963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40">
                <a:solidFill>
                  <a:srgbClr val="000000"/>
                </a:solidFill>
              </a:defRPr>
            </a:pPr>
            <a:r>
              <a:t>嘴－钳子、胃－曲颈瓶、静脉动脉－水压管、心脏－发条、肌肉骨骼－绳子、滑轮系统、肺－风箱、肾脏－筛子和过滤器</a:t>
            </a:r>
          </a:p>
          <a:p>
            <a:pPr marL="402963" indent="-402963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40">
                <a:solidFill>
                  <a:srgbClr val="000000"/>
                </a:solidFill>
              </a:defRPr>
            </a:pPr>
            <a:r>
              <a:t>拉美特利（1709-1751）：《人是机器》（1748）</a:t>
            </a:r>
            <a:endParaRPr sz="1410"/>
          </a:p>
          <a:p>
            <a:pPr marL="402963" indent="-402963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40">
                <a:solidFill>
                  <a:srgbClr val="000000"/>
                </a:solidFill>
              </a:defRPr>
            </a:pPr>
            <a:r>
              <a:t>赫尔蒙特（1577-1644）：生命化学观</a:t>
            </a:r>
          </a:p>
          <a:p>
            <a:pPr marL="402963" indent="-402963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40">
                <a:solidFill>
                  <a:srgbClr val="000000"/>
                </a:solidFill>
              </a:defRPr>
            </a:pPr>
            <a:r>
              <a:t>1777年，拉瓦锡证明易于燃烧气体也宜于呼吸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动物化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动物化学</a:t>
            </a:r>
          </a:p>
        </p:txBody>
      </p:sp>
      <p:sp>
        <p:nvSpPr>
          <p:cNvPr id="184" name="1800年，动物生存所需营养物质的化学分离：乳糖、淀粉、叶绿素、甘油、酒石酸、乳酸、尿素、草酸、柠檬酸、苹果酸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1800年，动物生存所需营养物质的化学分离：乳糖、淀粉、叶绿素、甘油、酒石酸、乳酸、尿素、草酸、柠檬酸、苹果酸等</a:t>
            </a:r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德国化学家李比希（1803-1873）化学有助于研究生命界，化学将引起食物、农业革命</a:t>
            </a:r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法国生理学家马让迪（1783－1855），高超的解剖技术，坚信物理化学原理足以解释生命现象，反对活力论。开创了实验药理学。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实验医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实验医学</a:t>
            </a:r>
          </a:p>
        </p:txBody>
      </p:sp>
      <p:sp>
        <p:nvSpPr>
          <p:cNvPr id="187" name="马让迪的学生克洛德·贝尔纳（Claude Bernard, 1813－1878），出身贫寒，在教会学校受过初等教育。在药店当学徒时，幻想当一名作家，并初获成功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5486" indent="-415486" defTabSz="411479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59">
                <a:solidFill>
                  <a:srgbClr val="000000"/>
                </a:solidFill>
              </a:defRPr>
            </a:pPr>
            <a:r>
              <a:t>马让迪的学生克洛德·贝尔纳（Claude Bernard, 1813－1878），出身贫寒，在教会学校受过初等教育。在药店当学徒时，幻想当一名作家，并初获成功。</a:t>
            </a:r>
            <a:endParaRPr sz="1079"/>
          </a:p>
          <a:p>
            <a:pPr marL="415486" indent="-415486" defTabSz="411479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59">
                <a:solidFill>
                  <a:srgbClr val="000000"/>
                </a:solidFill>
              </a:defRPr>
            </a:pPr>
            <a:r>
              <a:t>成为马让迪的助手</a:t>
            </a:r>
            <a:endParaRPr sz="1079"/>
          </a:p>
          <a:p>
            <a:pPr marL="415486" indent="-415486" defTabSz="411479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59">
                <a:solidFill>
                  <a:srgbClr val="000000"/>
                </a:solidFill>
              </a:defRPr>
            </a:pPr>
            <a:r>
              <a:t>精巧的活体解剖技术</a:t>
            </a:r>
            <a:endParaRPr sz="1079"/>
          </a:p>
          <a:p>
            <a:pPr marL="415486" indent="-415486" defTabSz="411479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59">
                <a:solidFill>
                  <a:srgbClr val="000000"/>
                </a:solidFill>
              </a:defRPr>
            </a:pPr>
            <a:r>
              <a:t>发现胃并非唯一的消化器官，十二指肠实际更为重要。得自动物的人工造瘘</a:t>
            </a:r>
            <a:endParaRPr sz="1079"/>
          </a:p>
          <a:p>
            <a:pPr marL="415486" indent="-415486" defTabSz="411479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59">
                <a:solidFill>
                  <a:srgbClr val="000000"/>
                </a:solidFill>
              </a:defRPr>
            </a:pPr>
            <a:r>
              <a:t>发现肝脏中糖原的合成和分解的意义，它保持身体内血糖含量的稳定。得自狗的活体解剖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实验医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实验医学</a:t>
            </a:r>
          </a:p>
        </p:txBody>
      </p:sp>
      <p:sp>
        <p:nvSpPr>
          <p:cNvPr id="190" name="1865年出版《实验医学导论》。表明所有的生命现象均有其物理和化学基础，神秘的活力是不存在的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5168" indent="-44516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600">
                <a:solidFill>
                  <a:srgbClr val="000000"/>
                </a:solidFill>
              </a:defRPr>
            </a:pPr>
            <a:r>
              <a:t>1865年出版《实验医学导论》。表明所有的生命现象均有其物理和化学基础，神秘的活力是不存在的。</a:t>
            </a:r>
            <a:endParaRPr sz="2000"/>
          </a:p>
          <a:p>
            <a:pPr marL="445168" indent="-44516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600">
                <a:solidFill>
                  <a:srgbClr val="000000"/>
                </a:solidFill>
              </a:defRPr>
            </a:pPr>
            <a:r>
              <a:t>活体解剖激起民愤。贝尔纳的妻子参加反活体解剖协会，并提供大量资金。</a:t>
            </a:r>
            <a:endParaRPr sz="2000"/>
          </a:p>
          <a:p>
            <a:pPr marL="445168" indent="-445168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600">
                <a:solidFill>
                  <a:srgbClr val="000000"/>
                </a:solidFill>
              </a:defRPr>
            </a:pPr>
            <a:r>
              <a:t>贝尔纳：“只有通过实验才能建立生命的科学，我们只有在牺牲了某些生命之后，才有可能将生命从死亡中拯救出来。”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微生物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微生物学</a:t>
            </a:r>
          </a:p>
        </p:txBody>
      </p:sp>
      <p:sp>
        <p:nvSpPr>
          <p:cNvPr id="193" name="微生物学的划时代意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7611" indent="-527611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866">
                <a:solidFill>
                  <a:srgbClr val="000000"/>
                </a:solidFill>
              </a:defRPr>
            </a:pPr>
            <a:r>
              <a:t>微生物学的划时代意义</a:t>
            </a:r>
            <a:endParaRPr sz="1800"/>
          </a:p>
          <a:p>
            <a:pPr marL="931552" lvl="1" indent="-46165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333">
                <a:solidFill>
                  <a:srgbClr val="000000"/>
                </a:solidFill>
              </a:defRPr>
            </a:pPr>
            <a:r>
              <a:t>确认微生物界的存在</a:t>
            </a:r>
            <a:endParaRPr sz="1800"/>
          </a:p>
          <a:p>
            <a:pPr marL="931552" lvl="1" indent="-46165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333">
                <a:solidFill>
                  <a:srgbClr val="000000"/>
                </a:solidFill>
              </a:defRPr>
            </a:pPr>
            <a:r>
              <a:t>揭示了许多疾病的成因是微生物在作怪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巴斯德.jpg" descr="巴斯德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650" y="1357283"/>
            <a:ext cx="4787900" cy="7086601"/>
          </a:xfrm>
          <a:prstGeom prst="rect">
            <a:avLst/>
          </a:prstGeom>
        </p:spPr>
      </p:pic>
      <p:sp>
        <p:nvSpPr>
          <p:cNvPr id="196" name="巴斯德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巴斯德</a:t>
            </a:r>
          </a:p>
          <a:p>
            <a:pPr defTabSz="457200">
              <a:lnSpc>
                <a:spcPts val="5900"/>
              </a:lnSpc>
              <a:defRPr sz="3800" b="1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Louis Pasteur</a:t>
            </a:r>
          </a:p>
          <a:p>
            <a:pPr defTabSz="457200">
              <a:lnSpc>
                <a:spcPct val="120000"/>
              </a:lnSpc>
              <a:defRPr sz="3800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1822－1895</a:t>
            </a:r>
          </a:p>
        </p:txBody>
      </p:sp>
      <p:sp>
        <p:nvSpPr>
          <p:cNvPr id="197" name="法国化学家和生物学家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20000"/>
              </a:lnSpc>
              <a:defRPr sz="4266">
                <a:solidFill>
                  <a:srgbClr val="000000"/>
                </a:solidFill>
              </a:defRPr>
            </a:pPr>
            <a:r>
              <a:t>法国化学家和生物学家</a:t>
            </a:r>
          </a:p>
          <a:p>
            <a:pPr defTabSz="457200">
              <a:lnSpc>
                <a:spcPct val="120000"/>
              </a:lnSpc>
              <a:defRPr sz="4266">
                <a:solidFill>
                  <a:srgbClr val="000000"/>
                </a:solidFill>
              </a:defRPr>
            </a:pPr>
            <a:r>
              <a:t>绘画天才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巴斯德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巴斯德</a:t>
            </a:r>
          </a:p>
        </p:txBody>
      </p:sp>
      <p:sp>
        <p:nvSpPr>
          <p:cNvPr id="200" name="发现酒发酵和变酸是由于不同的酵母菌造成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发现酒发酵和变酸是由于不同的酵母菌造成的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巴斯德灭菌法：为了防止酒变酸必须去掉酒中的乳酸杆菌，慢慢将酒加热到55度即可以。</a:t>
            </a:r>
          </a:p>
          <a:p>
            <a:pPr marL="898584" lvl="1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拯救了法国的酿酒业。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用实验证明自然发生说的错误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李斯特采用巴斯德的办法灭菌，使术后死亡比例大大下降。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从细菌学到免疫学（詹纳）：炭疽病、狂犬病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实验生理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r>
              <a:t>实验生理学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22480" y="0"/>
            <a:ext cx="815984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遗传学与分子生物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遗传学与分子生物学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遗传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遗传学</a:t>
            </a:r>
          </a:p>
        </p:txBody>
      </p:sp>
      <p:sp>
        <p:nvSpPr>
          <p:cNvPr id="213" name="遗传多样性令人迷惑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spcBef>
                <a:spcPts val="0"/>
              </a:spcBef>
              <a:buBlip>
                <a:blip r:embed="rId2"/>
              </a:buBlip>
              <a:defRPr sz="4166">
                <a:solidFill>
                  <a:srgbClr val="000000"/>
                </a:solidFill>
              </a:defRPr>
            </a:pPr>
            <a:r>
              <a:t>遗传多样性令人迷惑</a:t>
            </a:r>
          </a:p>
          <a:p>
            <a:pPr marL="428684" indent="-428684" defTabSz="457200">
              <a:spcBef>
                <a:spcPts val="0"/>
              </a:spcBef>
              <a:buBlip>
                <a:blip r:embed="rId2"/>
              </a:buBlip>
              <a:defRPr sz="4166">
                <a:solidFill>
                  <a:srgbClr val="000000"/>
                </a:solidFill>
              </a:defRPr>
            </a:pPr>
            <a:r>
              <a:t>希腊人相信父亲是形式，母亲是质料</a:t>
            </a:r>
          </a:p>
          <a:p>
            <a:pPr marL="428684" indent="-428684" defTabSz="457200">
              <a:spcBef>
                <a:spcPts val="0"/>
              </a:spcBef>
              <a:buBlip>
                <a:blip r:embed="rId2"/>
              </a:buBlip>
              <a:defRPr sz="4166">
                <a:solidFill>
                  <a:srgbClr val="000000"/>
                </a:solidFill>
              </a:defRPr>
            </a:pPr>
            <a:r>
              <a:t>达尔文的融合遗传理论</a:t>
            </a:r>
          </a:p>
          <a:p>
            <a:pPr marL="428684" indent="-428684" defTabSz="457200">
              <a:spcBef>
                <a:spcPts val="0"/>
              </a:spcBef>
              <a:buBlip>
                <a:blip r:embed="rId2"/>
              </a:buBlip>
              <a:defRPr sz="4166">
                <a:solidFill>
                  <a:srgbClr val="000000"/>
                </a:solidFill>
              </a:defRPr>
            </a:pPr>
            <a:r>
              <a:t>孟德尔（1822-1884）植物杂交研究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遗传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遗传学</a:t>
            </a:r>
          </a:p>
        </p:txBody>
      </p:sp>
      <p:sp>
        <p:nvSpPr>
          <p:cNvPr id="216" name="奥地利修道士孟德尔（1822－1884），由修道院出资进维也纳大学学习，据说曾为多普勒的实验助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奥地利修道士孟德尔（1822－1884），由修道院出资进维也纳大学学习，据说曾为多普勒的实验助手</a:t>
            </a:r>
            <a:endParaRPr sz="1200"/>
          </a:p>
          <a:p>
            <a:pPr marL="428684" indent="-428684" defTabSz="457200"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1854年，开始豌豆遗传研究，发现显性遗传、隐性遗传现象。发现3：1比例。</a:t>
            </a:r>
            <a:endParaRPr sz="1200"/>
          </a:p>
          <a:p>
            <a:pPr marL="428684" indent="-428684" defTabSz="457200"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1865年，写出“植物杂交试验”，次年在布隆的博物学会宣读。提出“遗传因子”概念。</a:t>
            </a:r>
            <a:endParaRPr sz="1200"/>
          </a:p>
          <a:p>
            <a:pPr marL="428684" indent="-428684" defTabSz="457200"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德国植物学家耐格里认为细胞中含有遗传物质，称细胞种质。但没有注意到孟德尔划时代的工作。回信让改用山柳菊做实验，但不太成功。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G_8599.JPG" descr="IMG_8599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G_8610.JPG" descr="IMG_8610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孟德尔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孟德尔</a:t>
            </a:r>
          </a:p>
        </p:txBody>
      </p:sp>
      <p:sp>
        <p:nvSpPr>
          <p:cNvPr id="223" name="孟德尔的被遗忘。数学、植物学。植物学中的拉瓦锡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marL="412188" indent="-412188" defTabSz="457200">
              <a:lnSpc>
                <a:spcPts val="5000"/>
              </a:lnSpc>
              <a:spcBef>
                <a:spcPts val="0"/>
              </a:spcBef>
              <a:buBlip>
                <a:blip r:embed="rId2"/>
              </a:buBlip>
              <a:defRPr sz="3333">
                <a:solidFill>
                  <a:srgbClr val="000000"/>
                </a:solidFill>
              </a:defRPr>
            </a:pPr>
            <a:r>
              <a:t>孟德尔的被遗忘。数学、植物学。植物学中的拉瓦锡。</a:t>
            </a:r>
            <a:endParaRPr sz="1200"/>
          </a:p>
          <a:p>
            <a:pPr marL="412188" indent="-412188" defTabSz="457200">
              <a:lnSpc>
                <a:spcPts val="5000"/>
              </a:lnSpc>
              <a:spcBef>
                <a:spcPts val="0"/>
              </a:spcBef>
              <a:buBlip>
                <a:blip r:embed="rId2"/>
              </a:buBlip>
              <a:defRPr sz="3333">
                <a:solidFill>
                  <a:srgbClr val="000000"/>
                </a:solidFill>
              </a:defRPr>
            </a:pPr>
            <a:r>
              <a:t>1882年，达尔文去世，不知道孟德尔已替他解决了一大难题</a:t>
            </a:r>
            <a:endParaRPr sz="1200"/>
          </a:p>
          <a:p>
            <a:pPr marL="412188" indent="-412188" defTabSz="457200">
              <a:lnSpc>
                <a:spcPts val="5000"/>
              </a:lnSpc>
              <a:spcBef>
                <a:spcPts val="0"/>
              </a:spcBef>
              <a:buBlip>
                <a:blip r:embed="rId2"/>
              </a:buBlip>
              <a:defRPr sz="3333">
                <a:solidFill>
                  <a:srgbClr val="000000"/>
                </a:solidFill>
              </a:defRPr>
            </a:pPr>
            <a:r>
              <a:t>1884年，孟德尔去世，不知道自己已经解决了达尔文进化论的一大难题</a:t>
            </a:r>
            <a:endParaRPr sz="1200"/>
          </a:p>
          <a:p>
            <a:pPr marL="412188" indent="-412188" defTabSz="457200">
              <a:lnSpc>
                <a:spcPts val="5000"/>
              </a:lnSpc>
              <a:spcBef>
                <a:spcPts val="0"/>
              </a:spcBef>
              <a:buBlip>
                <a:blip r:embed="rId2"/>
              </a:buBlip>
              <a:defRPr sz="3333">
                <a:solidFill>
                  <a:srgbClr val="000000"/>
                </a:solidFill>
              </a:defRPr>
            </a:pPr>
            <a:r>
              <a:t>1891年，耐格里去世，不知道自己犯了多大的错误</a:t>
            </a:r>
            <a:endParaRPr sz="1200"/>
          </a:p>
          <a:p>
            <a:pPr marL="412188" indent="-412188" defTabSz="457200">
              <a:lnSpc>
                <a:spcPts val="5000"/>
              </a:lnSpc>
              <a:spcBef>
                <a:spcPts val="0"/>
              </a:spcBef>
              <a:buBlip>
                <a:blip r:embed="rId2"/>
              </a:buBlip>
              <a:defRPr sz="3333">
                <a:solidFill>
                  <a:srgbClr val="000000"/>
                </a:solidFill>
              </a:defRPr>
            </a:pPr>
            <a:r>
              <a:t>直到1900年，达尔文的自然选择进化论仍未成为一个公认的理论。达尔文的“自然选择”理论并未赢得胜利，达尔文主义的日食。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生命科学的两大传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生命科学的两大传统</a:t>
            </a:r>
          </a:p>
        </p:txBody>
      </p:sp>
      <p:sp>
        <p:nvSpPr>
          <p:cNvPr id="128" name="生命科学的两大传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3557" indent="-593557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800">
                <a:solidFill>
                  <a:srgbClr val="000000"/>
                </a:solidFill>
              </a:defRPr>
            </a:pPr>
            <a:r>
              <a:t>生命科学的两大传统</a:t>
            </a:r>
          </a:p>
          <a:p>
            <a:pPr marL="1063457" lvl="1" indent="-593557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800">
                <a:solidFill>
                  <a:srgbClr val="000000"/>
                </a:solidFill>
              </a:defRPr>
            </a:pPr>
            <a:r>
              <a:t>自然志（博物学）传统</a:t>
            </a:r>
          </a:p>
          <a:p>
            <a:pPr marL="1063457" lvl="1" indent="-593557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800">
                <a:solidFill>
                  <a:srgbClr val="000000"/>
                </a:solidFill>
              </a:defRPr>
            </a:pPr>
            <a:r>
              <a:t>实验生理学传统</a:t>
            </a:r>
          </a:p>
          <a:p>
            <a:pPr marL="1533357" lvl="2" indent="-593557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800">
                <a:solidFill>
                  <a:srgbClr val="000000"/>
                </a:solidFill>
              </a:defRPr>
            </a:pPr>
            <a:r>
              <a:t>通过实验探究生命的普遍本质</a:t>
            </a:r>
          </a:p>
          <a:p>
            <a:pPr marL="1533357" lvl="2" indent="-593557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800">
                <a:solidFill>
                  <a:srgbClr val="000000"/>
                </a:solidFill>
              </a:defRPr>
            </a:pPr>
            <a:r>
              <a:t>机械自然观若隐若显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魏斯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魏斯曼</a:t>
            </a:r>
          </a:p>
        </p:txBody>
      </p:sp>
      <p:sp>
        <p:nvSpPr>
          <p:cNvPr id="226" name="魏斯曼（1834－1914）强调遗传的稳定性对于进化的意义，区分了种质与体质，通过割老鼠尾巴实验，证明了获得性不能遗传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12188" indent="-412188" defTabSz="457200">
              <a:lnSpc>
                <a:spcPts val="5900"/>
              </a:lnSpc>
              <a:spcBef>
                <a:spcPts val="0"/>
              </a:spcBef>
              <a:buBlip>
                <a:blip r:embed="rId2"/>
              </a:buBlip>
              <a:defRPr sz="4033">
                <a:solidFill>
                  <a:srgbClr val="000000"/>
                </a:solidFill>
              </a:defRPr>
            </a:lvl1pPr>
          </a:lstStyle>
          <a:p>
            <a:r>
              <a:t>魏斯曼（1834－1914）强调遗传的稳定性对于进化的意义，区分了种质与体质，通过割老鼠尾巴实验，证明了获得性不能遗传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基因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基因</a:t>
            </a:r>
          </a:p>
        </p:txBody>
      </p:sp>
      <p:sp>
        <p:nvSpPr>
          <p:cNvPr id="229" name="1879年，德国弗莱明发现染色质，1882年发现染色体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412188" indent="-412188" defTabSz="457200">
              <a:lnSpc>
                <a:spcPts val="5100"/>
              </a:lnSpc>
              <a:spcBef>
                <a:spcPts val="0"/>
              </a:spcBef>
              <a:buBlip>
                <a:blip r:embed="rId2"/>
              </a:buBlip>
              <a:defRPr sz="3433">
                <a:solidFill>
                  <a:srgbClr val="000000"/>
                </a:solidFill>
              </a:defRPr>
            </a:pPr>
            <a:r>
              <a:t>1879年，德国弗莱明发现染色质，1882年发现染色体</a:t>
            </a:r>
          </a:p>
          <a:p>
            <a:pPr marL="428684" indent="-428684" defTabSz="457200">
              <a:lnSpc>
                <a:spcPts val="51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1900年，孟德尔的再发现</a:t>
            </a:r>
          </a:p>
          <a:p>
            <a:pPr marL="898584" lvl="1" indent="-428684" defTabSz="457200">
              <a:lnSpc>
                <a:spcPts val="51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荷兰的德弗里斯、德国的科林斯、奥地利的切马克不约而同地发现了孟德尔的工作</a:t>
            </a:r>
            <a:endParaRPr sz="1200"/>
          </a:p>
          <a:p>
            <a:pPr marL="428684" indent="-428684" defTabSz="457200">
              <a:lnSpc>
                <a:spcPts val="51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1904年，美国萨顿提出遗传因子在染色体上。一条染色体上可以有多个遗传因子</a:t>
            </a:r>
            <a:endParaRPr sz="1200"/>
          </a:p>
          <a:p>
            <a:pPr marL="428684" indent="-428684" defTabSz="457200">
              <a:lnSpc>
                <a:spcPts val="51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1909年，丹麦约翰逊提议用“基因”（Gene）代替“遗传因子”</a:t>
            </a:r>
            <a:endParaRPr sz="1200"/>
          </a:p>
          <a:p>
            <a:pPr marL="428684" indent="-428684" defTabSz="457200">
              <a:lnSpc>
                <a:spcPts val="51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1910年代，摩尔根发现基因在染色体上，系统证明和建立了染色体－基因理论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分子生物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分子生物学</a:t>
            </a:r>
          </a:p>
        </p:txBody>
      </p:sp>
      <p:sp>
        <p:nvSpPr>
          <p:cNvPr id="232" name="1869年，瑞士米歇尔发现核酸，1911年，列文发现核酸有核糖核酸（RNA）和脱氧核糖核酸（DNA）两种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2188" indent="-412188" defTabSz="457200">
              <a:lnSpc>
                <a:spcPts val="5600"/>
              </a:lnSpc>
              <a:spcBef>
                <a:spcPts val="0"/>
              </a:spcBef>
              <a:buBlip>
                <a:blip r:embed="rId2"/>
              </a:buBlip>
              <a:defRPr sz="3833">
                <a:solidFill>
                  <a:srgbClr val="000000"/>
                </a:solidFill>
              </a:defRPr>
            </a:pPr>
            <a:r>
              <a:t>1869年，瑞士米歇尔发现核酸，1911年，列文发现核酸有核糖核酸（RNA）和脱氧核糖核酸（DNA）两种</a:t>
            </a:r>
            <a:endParaRPr sz="1700"/>
          </a:p>
          <a:p>
            <a:pPr marL="412188" indent="-412188" defTabSz="457200">
              <a:lnSpc>
                <a:spcPts val="5600"/>
              </a:lnSpc>
              <a:spcBef>
                <a:spcPts val="0"/>
              </a:spcBef>
              <a:buBlip>
                <a:blip r:embed="rId2"/>
              </a:buBlip>
              <a:defRPr sz="3833">
                <a:solidFill>
                  <a:srgbClr val="000000"/>
                </a:solidFill>
              </a:defRPr>
            </a:pPr>
            <a:r>
              <a:t>1944年，美国的艾弗里证明了DNA（脱氧核糖核酸）就是基因载体</a:t>
            </a:r>
            <a:endParaRPr sz="2100"/>
          </a:p>
          <a:p>
            <a:pPr marL="412188" indent="-412188" defTabSz="457200">
              <a:lnSpc>
                <a:spcPts val="5600"/>
              </a:lnSpc>
              <a:spcBef>
                <a:spcPts val="0"/>
              </a:spcBef>
              <a:buBlip>
                <a:blip r:embed="rId2"/>
              </a:buBlip>
              <a:defRPr sz="3833">
                <a:solidFill>
                  <a:srgbClr val="000000"/>
                </a:solidFill>
              </a:defRPr>
            </a:pPr>
            <a:r>
              <a:t>1950年左右，人们普遍相信DNA就是遗传物质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分子生物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分子生物学</a:t>
            </a:r>
          </a:p>
        </p:txBody>
      </p:sp>
      <p:sp>
        <p:nvSpPr>
          <p:cNvPr id="235" name="1951年，富兰克林（Rosalind Franklin, 1920-1958）成功拍摄了DNA晶体的X射线衍射图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403945" indent="-403945" defTabSz="448055">
              <a:lnSpc>
                <a:spcPts val="5500"/>
              </a:lnSpc>
              <a:spcBef>
                <a:spcPts val="0"/>
              </a:spcBef>
              <a:buBlip>
                <a:blip r:embed="rId2"/>
              </a:buBlip>
              <a:defRPr sz="3756">
                <a:solidFill>
                  <a:srgbClr val="000000"/>
                </a:solidFill>
              </a:defRPr>
            </a:pPr>
            <a:r>
              <a:t>1951年，富兰克林（Rosalind Franklin, 1920-1958）成功拍摄了DNA晶体的X射线衍射图</a:t>
            </a:r>
          </a:p>
          <a:p>
            <a:pPr marL="403945" indent="-403945" defTabSz="448055">
              <a:lnSpc>
                <a:spcPts val="5500"/>
              </a:lnSpc>
              <a:spcBef>
                <a:spcPts val="0"/>
              </a:spcBef>
              <a:buBlip>
                <a:blip r:embed="rId2"/>
              </a:buBlip>
              <a:defRPr sz="3756">
                <a:solidFill>
                  <a:srgbClr val="000000"/>
                </a:solidFill>
              </a:defRPr>
            </a:pPr>
            <a:r>
              <a:t>维尔金斯（Wilkins）未经同意向沃森和克里克看了DNA的X射线衍射图</a:t>
            </a:r>
            <a:endParaRPr sz="1666"/>
          </a:p>
          <a:p>
            <a:pPr marL="403945" indent="-403945" defTabSz="448055">
              <a:lnSpc>
                <a:spcPts val="5500"/>
              </a:lnSpc>
              <a:spcBef>
                <a:spcPts val="0"/>
              </a:spcBef>
              <a:buBlip>
                <a:blip r:embed="rId2"/>
              </a:buBlip>
              <a:defRPr sz="3756">
                <a:solidFill>
                  <a:srgbClr val="000000"/>
                </a:solidFill>
              </a:defRPr>
            </a:pPr>
            <a:r>
              <a:t>1953年，富兰克林在笔记中说DNA具有两链结构</a:t>
            </a:r>
          </a:p>
          <a:p>
            <a:pPr marL="403945" indent="-403945" defTabSz="448055">
              <a:lnSpc>
                <a:spcPts val="5500"/>
              </a:lnSpc>
              <a:spcBef>
                <a:spcPts val="0"/>
              </a:spcBef>
              <a:buBlip>
                <a:blip r:embed="rId2"/>
              </a:buBlip>
              <a:defRPr sz="3756">
                <a:solidFill>
                  <a:srgbClr val="000000"/>
                </a:solidFill>
              </a:defRPr>
            </a:pPr>
            <a:r>
              <a:t>同年，沃森（1928-）和克里克（1916-2004）提出DNA双螺旋模型</a:t>
            </a:r>
          </a:p>
          <a:p>
            <a:pPr marL="403945" indent="-403945" defTabSz="448055">
              <a:lnSpc>
                <a:spcPts val="5500"/>
              </a:lnSpc>
              <a:spcBef>
                <a:spcPts val="0"/>
              </a:spcBef>
              <a:buBlip>
                <a:blip r:embed="rId2"/>
              </a:buBlip>
              <a:defRPr sz="3756">
                <a:solidFill>
                  <a:srgbClr val="000000"/>
                </a:solidFill>
              </a:defRPr>
            </a:pPr>
            <a:r>
              <a:t>1962年三人分享诺贝尔奖</a:t>
            </a:r>
          </a:p>
          <a:p>
            <a:pPr marL="403945" indent="-403945" defTabSz="448055">
              <a:lnSpc>
                <a:spcPts val="5500"/>
              </a:lnSpc>
              <a:spcBef>
                <a:spcPts val="0"/>
              </a:spcBef>
              <a:buBlip>
                <a:blip r:embed="rId2"/>
              </a:buBlip>
              <a:defRPr sz="3756">
                <a:solidFill>
                  <a:srgbClr val="000000"/>
                </a:solidFill>
              </a:defRPr>
            </a:pPr>
            <a:r>
              <a:t>1968年沃森出版《双螺旋》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058"/>
            <a:ext cx="13004800" cy="6937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218691"/>
            <a:ext cx="13004800" cy="73162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自然志与生态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自然志与生态学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生态学简史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生态学简史</a:t>
            </a:r>
          </a:p>
        </p:txBody>
      </p:sp>
      <p:sp>
        <p:nvSpPr>
          <p:cNvPr id="244" name="生态学（ecology)，oikos（住所、栖息地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0016" indent="-390016" defTabSz="484886">
              <a:spcBef>
                <a:spcPts val="2400"/>
              </a:spcBef>
              <a:buBlip>
                <a:blip r:embed="rId2"/>
              </a:buBlip>
              <a:defRPr sz="3154"/>
            </a:pPr>
            <a:r>
              <a:t>生态学（ecology)，oikos（住所、栖息地）</a:t>
            </a:r>
          </a:p>
          <a:p>
            <a:pPr marL="390016" indent="-390016" defTabSz="484886">
              <a:spcBef>
                <a:spcPts val="2400"/>
              </a:spcBef>
              <a:buBlip>
                <a:blip r:embed="rId2"/>
              </a:buBlip>
              <a:defRPr sz="3154"/>
            </a:pPr>
            <a:r>
              <a:t>现代自然志（natural history)是生态学的基础和前奏</a:t>
            </a:r>
          </a:p>
          <a:p>
            <a:pPr marL="390016" indent="-390016" defTabSz="484886">
              <a:spcBef>
                <a:spcPts val="2400"/>
              </a:spcBef>
              <a:buBlip>
                <a:blip r:embed="rId2"/>
              </a:buBlip>
              <a:defRPr sz="3154"/>
            </a:pPr>
            <a:r>
              <a:t>1859年达尔文《物种起源》促进了生物与环境关系的研究</a:t>
            </a:r>
          </a:p>
          <a:p>
            <a:pPr marL="390016" indent="-390016" defTabSz="484886">
              <a:spcBef>
                <a:spcPts val="2400"/>
              </a:spcBef>
              <a:buBlip>
                <a:blip r:embed="rId2"/>
              </a:buBlip>
              <a:defRPr sz="3154"/>
            </a:pPr>
            <a:r>
              <a:t>1866年海克尔(Ernst Heinrich Haeckel, 1834-1919)《普通生物形态学》(Generelle Morphologie der Organismen)中出现“生态学”一词</a:t>
            </a:r>
          </a:p>
          <a:p>
            <a:pPr marL="390016" indent="-390016" defTabSz="484886">
              <a:spcBef>
                <a:spcPts val="2400"/>
              </a:spcBef>
              <a:buBlip>
                <a:blip r:embed="rId2"/>
              </a:buBlip>
              <a:defRPr sz="3154"/>
            </a:pPr>
            <a:r>
              <a:t>1895年丹麦瓦尔明(Eugenius Warming, 1841-1924)发表《以植物生态地理学为基础的植物分布学》，后改名《植物生态学》(1909)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生态学简史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生态学简史</a:t>
            </a:r>
          </a:p>
        </p:txBody>
      </p:sp>
      <p:sp>
        <p:nvSpPr>
          <p:cNvPr id="247" name="1898年德国希姆普发表《以生理为基础的植物地理学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1898年德国希姆普发表《以生理为基础的植物地理学》</a:t>
            </a:r>
          </a:p>
          <a:p>
            <a:pPr>
              <a:buBlip>
                <a:blip r:embed="rId2"/>
              </a:buBlip>
            </a:pPr>
            <a:r>
              <a:t>1935年英国坦斯莱(Arthur Tansley, 1871-1955)提出“生态系统”概念</a:t>
            </a:r>
          </a:p>
          <a:p>
            <a:pPr lvl="1">
              <a:buBlip>
                <a:blip r:embed="rId2"/>
              </a:buBlip>
            </a:pPr>
            <a:r>
              <a:t>蒂内曼将生态系统分成生产者、消费者、分解者三个部分，建立生态系统的物质循环概念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生态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生态学</a:t>
            </a:r>
          </a:p>
        </p:txBody>
      </p:sp>
      <p:sp>
        <p:nvSpPr>
          <p:cNvPr id="250" name="食物链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食物链</a:t>
            </a:r>
          </a:p>
          <a:p>
            <a:pPr>
              <a:buBlip>
                <a:blip r:embed="rId2"/>
              </a:buBlip>
            </a:pPr>
            <a:r>
              <a:t>生态位</a:t>
            </a:r>
          </a:p>
          <a:p>
            <a:pPr>
              <a:buBlip>
                <a:blip r:embed="rId2"/>
              </a:buBlip>
            </a:pPr>
            <a:r>
              <a:t>生物量</a:t>
            </a:r>
          </a:p>
          <a:p>
            <a:pPr>
              <a:buBlip>
                <a:blip r:embed="rId2"/>
              </a:buBlip>
            </a:pPr>
            <a:r>
              <a:t>生态系统、生物圈</a:t>
            </a:r>
          </a:p>
          <a:p>
            <a:pPr>
              <a:buBlip>
                <a:blip r:embed="rId2"/>
              </a:buBlip>
            </a:pPr>
            <a:r>
              <a:t>自然志的精确定量版</a:t>
            </a:r>
          </a:p>
          <a:p>
            <a:pPr>
              <a:buBlip>
                <a:blip r:embed="rId2"/>
              </a:buBlip>
            </a:pPr>
            <a:r>
              <a:t>多学科、交叉学科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实验生理学传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实验生理学传统</a:t>
            </a:r>
          </a:p>
        </p:txBody>
      </p:sp>
      <p:sp>
        <p:nvSpPr>
          <p:cNvPr id="131" name="人体解剖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3557" indent="-593557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800">
                <a:solidFill>
                  <a:srgbClr val="000000"/>
                </a:solidFill>
              </a:defRPr>
            </a:pPr>
            <a:r>
              <a:t>人体解剖学</a:t>
            </a:r>
          </a:p>
          <a:p>
            <a:pPr marL="593557" indent="-593557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800">
                <a:solidFill>
                  <a:srgbClr val="000000"/>
                </a:solidFill>
              </a:defRPr>
            </a:pPr>
            <a:r>
              <a:t>显微生物学</a:t>
            </a:r>
          </a:p>
          <a:p>
            <a:pPr marL="593557" indent="-593557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800">
                <a:solidFill>
                  <a:srgbClr val="000000"/>
                </a:solidFill>
              </a:defRPr>
            </a:pPr>
            <a:r>
              <a:t>细胞学说</a:t>
            </a:r>
          </a:p>
          <a:p>
            <a:pPr marL="593557" indent="-593557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800">
                <a:solidFill>
                  <a:srgbClr val="000000"/>
                </a:solidFill>
              </a:defRPr>
            </a:pPr>
            <a:r>
              <a:t>实验医学</a:t>
            </a:r>
          </a:p>
          <a:p>
            <a:pPr marL="593557" indent="-593557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800">
                <a:solidFill>
                  <a:srgbClr val="000000"/>
                </a:solidFill>
              </a:defRPr>
            </a:pPr>
            <a:r>
              <a:t>微生物学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生态学基本原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生态学基本原理</a:t>
            </a:r>
          </a:p>
        </p:txBody>
      </p:sp>
      <p:sp>
        <p:nvSpPr>
          <p:cNvPr id="253" name="第一定律：任何生物与其环境构成一个有机整体，任何生物不能脱离环境而单独生存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第一定律：任何生物与其环境构成一个有机整体，任何生物不能脱离环境而单独生存</a:t>
            </a:r>
          </a:p>
          <a:p>
            <a:pPr>
              <a:buBlip>
                <a:blip r:embed="rId2"/>
              </a:buBlip>
            </a:pPr>
            <a:r>
              <a:t>三大观念：</a:t>
            </a:r>
          </a:p>
          <a:p>
            <a:pPr lvl="1">
              <a:buBlip>
                <a:blip r:embed="rId2"/>
              </a:buBlip>
            </a:pPr>
            <a:r>
              <a:t>循环</a:t>
            </a:r>
          </a:p>
          <a:p>
            <a:pPr lvl="1">
              <a:buBlip>
                <a:blip r:embed="rId2"/>
              </a:buBlip>
            </a:pPr>
            <a:r>
              <a:t>平衡</a:t>
            </a:r>
          </a:p>
          <a:p>
            <a:pPr lvl="1">
              <a:buBlip>
                <a:blip r:embed="rId2"/>
              </a:buBlip>
            </a:pPr>
            <a:r>
              <a:t>多样性导致稳定性（第二定律）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28-8.jpg" descr="28-8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1950" y="865450"/>
            <a:ext cx="5713169" cy="8466960"/>
          </a:xfrm>
          <a:prstGeom prst="rect">
            <a:avLst/>
          </a:prstGeom>
        </p:spPr>
      </p:pic>
      <p:sp>
        <p:nvSpPr>
          <p:cNvPr id="256" name="利奥波德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利奥波德</a:t>
            </a:r>
          </a:p>
          <a:p>
            <a:pPr defTabSz="457200">
              <a:lnSpc>
                <a:spcPts val="8700"/>
              </a:lnSpc>
              <a:spcBef>
                <a:spcPts val="500"/>
              </a:spcBef>
              <a:defRPr sz="496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Aldo Leopold</a:t>
            </a:r>
          </a:p>
          <a:p>
            <a:pPr defTabSz="457200">
              <a:lnSpc>
                <a:spcPts val="8700"/>
              </a:lnSpc>
              <a:spcBef>
                <a:spcPts val="500"/>
              </a:spcBef>
              <a:defRPr sz="496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1887-1948</a:t>
            </a:r>
          </a:p>
        </p:txBody>
      </p:sp>
      <p:sp>
        <p:nvSpPr>
          <p:cNvPr id="257" name="《沙乡年鉴》（1949）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《沙乡年鉴》（1949）</a:t>
            </a:r>
          </a:p>
          <a:p>
            <a:r>
              <a:t>A Sand County Almanac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利奥波德小木屋.JPG" descr="利奥波德小木屋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317993"/>
            <a:ext cx="13004800" cy="711761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蕾切尔卡逊.jpg" descr="蕾切尔卡逊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650" y="778973"/>
            <a:ext cx="5694834" cy="8439608"/>
          </a:xfrm>
          <a:prstGeom prst="rect">
            <a:avLst/>
          </a:prstGeom>
        </p:spPr>
      </p:pic>
      <p:sp>
        <p:nvSpPr>
          <p:cNvPr id="262" name="蕾切尔·卡逊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蕾切尔·卡逊</a:t>
            </a:r>
          </a:p>
          <a:p>
            <a:pPr>
              <a:defRPr sz="5000"/>
            </a:pPr>
            <a:r>
              <a:t>Rachel Carson</a:t>
            </a:r>
          </a:p>
          <a:p>
            <a:pPr>
              <a:defRPr sz="5000"/>
            </a:pPr>
            <a:r>
              <a:t>1907-1964</a:t>
            </a:r>
          </a:p>
        </p:txBody>
      </p:sp>
      <p:sp>
        <p:nvSpPr>
          <p:cNvPr id="263" name="《寂静的春天》（1962）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《寂静的春天》（1962）</a:t>
            </a:r>
          </a:p>
          <a:p>
            <a:pPr>
              <a:defRPr sz="4600"/>
            </a:pPr>
            <a:r>
              <a:t>Silent Spring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蕾切尔卡逊在写作.jpg" descr="蕾切尔卡逊在写作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5298" y="638845"/>
            <a:ext cx="11714203" cy="91147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G_3942.JPG" descr="IMG_3942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博物学的现代意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博物学的现代意义</a:t>
            </a:r>
          </a:p>
        </p:txBody>
      </p:sp>
      <p:sp>
        <p:nvSpPr>
          <p:cNvPr id="270" name="现代求力科学（Science for power）难以为继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现代求力科学（Science for power）难以为继</a:t>
            </a:r>
          </a:p>
          <a:p>
            <a:pPr>
              <a:buBlip>
                <a:blip r:embed="rId2"/>
              </a:buBlip>
            </a:pPr>
            <a:r>
              <a:t>科学与人文要求整合</a:t>
            </a:r>
          </a:p>
          <a:p>
            <a:pPr>
              <a:buBlip>
                <a:blip r:embed="rId2"/>
              </a:buBlip>
            </a:pPr>
            <a:r>
              <a:t>东方与西方要求融通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复兴博物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复兴博物学</a:t>
            </a:r>
          </a:p>
        </p:txBody>
      </p:sp>
      <p:sp>
        <p:nvSpPr>
          <p:cNvPr id="273" name="主流科技的生态化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主流科技的生态化</a:t>
            </a:r>
          </a:p>
          <a:p>
            <a:pPr>
              <a:buBlip>
                <a:blip r:embed="rId2"/>
              </a:buBlip>
            </a:pPr>
            <a:r>
              <a:t>重视本土知识，限制全球化</a:t>
            </a:r>
          </a:p>
          <a:p>
            <a:pPr>
              <a:buBlip>
                <a:blip r:embed="rId2"/>
              </a:buBlip>
            </a:pPr>
            <a:r>
              <a:t>小的是美好的</a:t>
            </a:r>
          </a:p>
          <a:p>
            <a:pPr>
              <a:buBlip>
                <a:blip r:embed="rId2"/>
              </a:buBlip>
            </a:pPr>
            <a:r>
              <a:t>直接的生命体验和世界体验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思考题"/>
          <p:cNvSpPr txBox="1">
            <a:spLocks noGrp="1"/>
          </p:cNvSpPr>
          <p:nvPr>
            <p:ph type="title"/>
          </p:nvPr>
        </p:nvSpPr>
        <p:spPr>
          <a:xfrm>
            <a:off x="1270000" y="711200"/>
            <a:ext cx="10464800" cy="2108200"/>
          </a:xfrm>
          <a:prstGeom prst="rect">
            <a:avLst/>
          </a:prstGeom>
        </p:spPr>
        <p:txBody>
          <a:bodyPr/>
          <a:lstStyle/>
          <a:p>
            <a:r>
              <a:t>思考题</a:t>
            </a:r>
          </a:p>
        </p:txBody>
      </p:sp>
      <p:sp>
        <p:nvSpPr>
          <p:cNvPr id="276" name="血液循环理论的发现过程中体现了现代科学的何种精神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756989" indent="-756989" defTabSz="416052">
              <a:lnSpc>
                <a:spcPct val="120000"/>
              </a:lnSpc>
              <a:spcBef>
                <a:spcPts val="0"/>
              </a:spcBef>
              <a:buSzPct val="100000"/>
              <a:buAutoNum type="arabicPeriod"/>
              <a:defRPr sz="3973">
                <a:solidFill>
                  <a:srgbClr val="000000"/>
                </a:solidFill>
              </a:defRPr>
            </a:pPr>
            <a:r>
              <a:t>血液循环理论的发现过程中体现了现代科学的何种精神？</a:t>
            </a:r>
          </a:p>
          <a:p>
            <a:pPr marL="756989" indent="-756989" defTabSz="416052">
              <a:lnSpc>
                <a:spcPct val="120000"/>
              </a:lnSpc>
              <a:spcBef>
                <a:spcPts val="0"/>
              </a:spcBef>
              <a:buSzPct val="100000"/>
              <a:buAutoNum type="arabicPeriod"/>
              <a:defRPr sz="3973">
                <a:solidFill>
                  <a:srgbClr val="000000"/>
                </a:solidFill>
              </a:defRPr>
            </a:pPr>
            <a:r>
              <a:t>动物活体解剖对于生命科学有何正面和负面意义？</a:t>
            </a:r>
          </a:p>
          <a:p>
            <a:pPr marL="756989" indent="-756989" defTabSz="416052">
              <a:lnSpc>
                <a:spcPct val="120000"/>
              </a:lnSpc>
              <a:spcBef>
                <a:spcPts val="0"/>
              </a:spcBef>
              <a:buSzPct val="100000"/>
              <a:buAutoNum type="arabicPeriod"/>
              <a:defRPr sz="3973">
                <a:solidFill>
                  <a:srgbClr val="000000"/>
                </a:solidFill>
              </a:defRPr>
            </a:pPr>
            <a:r>
              <a:t>DNA模型的发现直接得益于X射线物理学，这是否意味着分子生物学应该看成是物理学的分支？</a:t>
            </a:r>
          </a:p>
          <a:p>
            <a:pPr marL="756989" indent="-756989" defTabSz="416052">
              <a:lnSpc>
                <a:spcPct val="120000"/>
              </a:lnSpc>
              <a:spcBef>
                <a:spcPts val="0"/>
              </a:spcBef>
              <a:buSzPct val="100000"/>
              <a:buAutoNum type="arabicPeriod"/>
              <a:defRPr sz="3973">
                <a:solidFill>
                  <a:srgbClr val="000000"/>
                </a:solidFill>
              </a:defRPr>
            </a:pPr>
            <a:r>
              <a:t>博物学（自然志）的现代意义何在？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visalius.png" descr="visalius.pn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1949" y="629623"/>
            <a:ext cx="5731531" cy="8494354"/>
          </a:xfrm>
          <a:prstGeom prst="rect">
            <a:avLst/>
          </a:prstGeom>
        </p:spPr>
      </p:pic>
      <p:sp>
        <p:nvSpPr>
          <p:cNvPr id="134" name="维萨留斯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维萨留斯</a:t>
            </a:r>
          </a:p>
          <a:p>
            <a:pPr lvl="1" algn="ctr" defTabSz="457200">
              <a:lnSpc>
                <a:spcPts val="5300"/>
              </a:lnSpc>
              <a:defRPr sz="3300" b="1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Andreas Vesalius</a:t>
            </a:r>
          </a:p>
          <a:p>
            <a:pPr lvl="1" algn="ctr" defTabSz="457200">
              <a:lnSpc>
                <a:spcPts val="5300"/>
              </a:lnSpc>
              <a:defRPr sz="3300" b="1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1514-1564</a:t>
            </a:r>
          </a:p>
        </p:txBody>
      </p:sp>
      <p:sp>
        <p:nvSpPr>
          <p:cNvPr id="135" name="比利时世代名医之后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20000"/>
              </a:lnSpc>
              <a:defRPr sz="3666">
                <a:solidFill>
                  <a:srgbClr val="000000"/>
                </a:solidFill>
              </a:defRPr>
            </a:pPr>
            <a:r>
              <a:t>比利时世代名医之后</a:t>
            </a:r>
          </a:p>
          <a:p>
            <a:pPr defTabSz="457200">
              <a:lnSpc>
                <a:spcPct val="120000"/>
              </a:lnSpc>
              <a:defRPr sz="3666">
                <a:solidFill>
                  <a:srgbClr val="000000"/>
                </a:solidFill>
              </a:defRPr>
            </a:pPr>
            <a:r>
              <a:t>1533年进入巴黎大学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维萨留斯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维萨留斯</a:t>
            </a:r>
          </a:p>
        </p:txBody>
      </p:sp>
      <p:sp>
        <p:nvSpPr>
          <p:cNvPr id="138" name="盖仑的解剖学支配着当时的巴黎大学课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盖仑的解剖学支配着当时的巴黎大学课堂</a:t>
            </a:r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维萨留斯亲自解剖尸体。巴黎大学不授学位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帕多瓦大学聘为教授（1537）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1543《论人体构造》七卷，骨骼系统、肌肉系统、血液系统、神经系统、消化系统、内脏系统、脑感觉器官。插图丰富，而且精美，提香的一位高足绘制，今人亦叹为观止。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1544年离开帕多瓦到西班牙当御医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17-1.tif" descr="17-1.tif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14421" y="0"/>
            <a:ext cx="7375958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Parchment">
  <a:themeElements>
    <a:clrScheme name="Parchment">
      <a:dk1>
        <a:srgbClr val="3E231A"/>
      </a:dk1>
      <a:lt1>
        <a:srgbClr val="24383E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917</Words>
  <Application>Microsoft Office PowerPoint</Application>
  <PresentationFormat>自定义</PresentationFormat>
  <Paragraphs>211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7" baseType="lpstr">
      <vt:lpstr>Helvetica Neue</vt:lpstr>
      <vt:lpstr>Times Roman</vt:lpstr>
      <vt:lpstr>SimHei</vt:lpstr>
      <vt:lpstr>华文楷体</vt:lpstr>
      <vt:lpstr>STZhongsong</vt:lpstr>
      <vt:lpstr>Georgia</vt:lpstr>
      <vt:lpstr>Papyrus</vt:lpstr>
      <vt:lpstr>Times New Roman</vt:lpstr>
      <vt:lpstr>Parchment</vt:lpstr>
      <vt:lpstr>科学通史第13讲  生命世界图景的变迁</vt:lpstr>
      <vt:lpstr>本讲要目</vt:lpstr>
      <vt:lpstr>实验生理学</vt:lpstr>
      <vt:lpstr>生命科学的两大传统</vt:lpstr>
      <vt:lpstr>实验生理学传统</vt:lpstr>
      <vt:lpstr>维萨留斯 Andreas Vesalius 1514-1564</vt:lpstr>
      <vt:lpstr>维萨留斯</vt:lpstr>
      <vt:lpstr>PowerPoint 演示文稿</vt:lpstr>
      <vt:lpstr>PowerPoint 演示文稿</vt:lpstr>
      <vt:lpstr>血液循环的发现</vt:lpstr>
      <vt:lpstr>血液循环的发现</vt:lpstr>
      <vt:lpstr>哈维 William Harvey 1578－1657 </vt:lpstr>
      <vt:lpstr>PowerPoint 演示文稿</vt:lpstr>
      <vt:lpstr>PowerPoint 演示文稿</vt:lpstr>
      <vt:lpstr>显微生物学</vt:lpstr>
      <vt:lpstr>PowerPoint 演示文稿</vt:lpstr>
      <vt:lpstr>PowerPoint 演示文稿</vt:lpstr>
      <vt:lpstr>胡克 1635-1702</vt:lpstr>
      <vt:lpstr>PowerPoint 演示文稿</vt:lpstr>
      <vt:lpstr>细胞学说</vt:lpstr>
      <vt:lpstr>细胞学说</vt:lpstr>
      <vt:lpstr>细胞学说</vt:lpstr>
      <vt:lpstr>从机械生理学到化学生理学</vt:lpstr>
      <vt:lpstr>动物化学</vt:lpstr>
      <vt:lpstr>实验医学</vt:lpstr>
      <vt:lpstr>实验医学</vt:lpstr>
      <vt:lpstr>微生物学</vt:lpstr>
      <vt:lpstr>巴斯德 Louis Pasteur 1822－1895</vt:lpstr>
      <vt:lpstr>巴斯德</vt:lpstr>
      <vt:lpstr>PowerPoint 演示文稿</vt:lpstr>
      <vt:lpstr>PowerPoint 演示文稿</vt:lpstr>
      <vt:lpstr>PowerPoint 演示文稿</vt:lpstr>
      <vt:lpstr>PowerPoint 演示文稿</vt:lpstr>
      <vt:lpstr>遗传学与分子生物学</vt:lpstr>
      <vt:lpstr>遗传学</vt:lpstr>
      <vt:lpstr>遗传学</vt:lpstr>
      <vt:lpstr>PowerPoint 演示文稿</vt:lpstr>
      <vt:lpstr>PowerPoint 演示文稿</vt:lpstr>
      <vt:lpstr>孟德尔</vt:lpstr>
      <vt:lpstr>魏斯曼</vt:lpstr>
      <vt:lpstr>基因</vt:lpstr>
      <vt:lpstr>分子生物学</vt:lpstr>
      <vt:lpstr>分子生物学</vt:lpstr>
      <vt:lpstr>PowerPoint 演示文稿</vt:lpstr>
      <vt:lpstr>PowerPoint 演示文稿</vt:lpstr>
      <vt:lpstr>自然志与生态学</vt:lpstr>
      <vt:lpstr>生态学简史</vt:lpstr>
      <vt:lpstr>生态学简史</vt:lpstr>
      <vt:lpstr>生态学</vt:lpstr>
      <vt:lpstr>生态学基本原理</vt:lpstr>
      <vt:lpstr>利奥波德 Aldo Leopold 1887-1948</vt:lpstr>
      <vt:lpstr>PowerPoint 演示文稿</vt:lpstr>
      <vt:lpstr>蕾切尔·卡逊 Rachel Carson 1907-1964</vt:lpstr>
      <vt:lpstr>PowerPoint 演示文稿</vt:lpstr>
      <vt:lpstr>PowerPoint 演示文稿</vt:lpstr>
      <vt:lpstr>博物学的现代意义</vt:lpstr>
      <vt:lpstr>复兴博物学</vt:lpstr>
      <vt:lpstr>思考题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科学通史第13讲  生命世界图景的变迁</dc:title>
  <dc:creator>Edward Sun</dc:creator>
  <cp:lastModifiedBy>sun yifan</cp:lastModifiedBy>
  <cp:revision>1</cp:revision>
  <dcterms:modified xsi:type="dcterms:W3CDTF">2021-12-08T10:41:00Z</dcterms:modified>
</cp:coreProperties>
</file>